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7"/>
  </p:notesMasterIdLst>
  <p:sldIdLst>
    <p:sldId id="256" r:id="rId2"/>
    <p:sldId id="264" r:id="rId3"/>
    <p:sldId id="269" r:id="rId4"/>
    <p:sldId id="263" r:id="rId5"/>
    <p:sldId id="268" r:id="rId6"/>
  </p:sldIdLst>
  <p:sldSz cx="6858000" cy="9144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265" autoAdjust="0"/>
  </p:normalViewPr>
  <p:slideViewPr>
    <p:cSldViewPr>
      <p:cViewPr>
        <p:scale>
          <a:sx n="80" d="100"/>
          <a:sy n="80" d="100"/>
        </p:scale>
        <p:origin x="-72" y="15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04" y="-108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nidad%20de%20Analisis\Desktop\CARPETA%2016\2015\GRAFICAS%20GENERALES%20DE%20DETENID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nidad%20de%20Analisis\Desktop\CARPETA%2016\2015\GRAFICAS%20PARA%20TT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nidad%20de%20Analisis\Desktop\CARPETA%2016\2015\GRAFICAS%20PARA%20TT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nidad%20de%20Analisis\Desktop\CARPETA%2016\2015\GRAFICAS%20PARA%20TT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nidad%20de%20Analisis\Desktop\CARPETA%2016\2015\GRAFICAS%20PARA%20TT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'2014'!$C$318:$C$319</c:f>
              <c:strCache>
                <c:ptCount val="1"/>
                <c:pt idx="0">
                  <c:v>FEMENINO FALTAS</c:v>
                </c:pt>
              </c:strCache>
            </c:strRef>
          </c:tx>
          <c:dLbls>
            <c:showVal val="1"/>
          </c:dLbls>
          <c:cat>
            <c:strRef>
              <c:f>'2014'!$B$320:$B$321</c:f>
              <c:strCache>
                <c:ptCount val="2"/>
                <c:pt idx="0">
                  <c:v>MAYOR DE EDAD</c:v>
                </c:pt>
                <c:pt idx="1">
                  <c:v>MENOR DE EDAD</c:v>
                </c:pt>
              </c:strCache>
            </c:strRef>
          </c:cat>
          <c:val>
            <c:numRef>
              <c:f>'2014'!$C$320:$C$321</c:f>
              <c:numCache>
                <c:formatCode>General</c:formatCode>
                <c:ptCount val="2"/>
                <c:pt idx="0">
                  <c:v>6</c:v>
                </c:pt>
                <c:pt idx="1">
                  <c:v>2</c:v>
                </c:pt>
              </c:numCache>
            </c:numRef>
          </c:val>
        </c:ser>
        <c:ser>
          <c:idx val="1"/>
          <c:order val="1"/>
          <c:tx>
            <c:strRef>
              <c:f>'2014'!$D$318:$D$319</c:f>
              <c:strCache>
                <c:ptCount val="1"/>
                <c:pt idx="0">
                  <c:v>FEMENINO DELITOS</c:v>
                </c:pt>
              </c:strCache>
            </c:strRef>
          </c:tx>
          <c:dLbls>
            <c:showVal val="1"/>
          </c:dLbls>
          <c:cat>
            <c:strRef>
              <c:f>'2014'!$B$320:$B$321</c:f>
              <c:strCache>
                <c:ptCount val="2"/>
                <c:pt idx="0">
                  <c:v>MAYOR DE EDAD</c:v>
                </c:pt>
                <c:pt idx="1">
                  <c:v>MENOR DE EDAD</c:v>
                </c:pt>
              </c:strCache>
            </c:strRef>
          </c:cat>
          <c:val>
            <c:numRef>
              <c:f>'2014'!$D$320:$D$321</c:f>
              <c:numCache>
                <c:formatCode>General</c:formatCode>
                <c:ptCount val="2"/>
                <c:pt idx="0">
                  <c:v>2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'2014'!$E$318:$E$319</c:f>
              <c:strCache>
                <c:ptCount val="1"/>
                <c:pt idx="0">
                  <c:v>MASCULINO FALTAS </c:v>
                </c:pt>
              </c:strCache>
            </c:strRef>
          </c:tx>
          <c:dLbls>
            <c:showVal val="1"/>
          </c:dLbls>
          <c:cat>
            <c:strRef>
              <c:f>'2014'!$B$320:$B$321</c:f>
              <c:strCache>
                <c:ptCount val="2"/>
                <c:pt idx="0">
                  <c:v>MAYOR DE EDAD</c:v>
                </c:pt>
                <c:pt idx="1">
                  <c:v>MENOR DE EDAD</c:v>
                </c:pt>
              </c:strCache>
            </c:strRef>
          </c:cat>
          <c:val>
            <c:numRef>
              <c:f>'2014'!$E$320:$E$321</c:f>
              <c:numCache>
                <c:formatCode>General</c:formatCode>
                <c:ptCount val="2"/>
                <c:pt idx="0">
                  <c:v>156</c:v>
                </c:pt>
                <c:pt idx="1">
                  <c:v>26</c:v>
                </c:pt>
              </c:numCache>
            </c:numRef>
          </c:val>
        </c:ser>
        <c:ser>
          <c:idx val="3"/>
          <c:order val="3"/>
          <c:tx>
            <c:strRef>
              <c:f>'2014'!$F$318:$F$319</c:f>
              <c:strCache>
                <c:ptCount val="1"/>
                <c:pt idx="0">
                  <c:v>MASCULINO DELITOS</c:v>
                </c:pt>
              </c:strCache>
            </c:strRef>
          </c:tx>
          <c:dLbls>
            <c:showVal val="1"/>
          </c:dLbls>
          <c:cat>
            <c:strRef>
              <c:f>'2014'!$B$320:$B$321</c:f>
              <c:strCache>
                <c:ptCount val="2"/>
                <c:pt idx="0">
                  <c:v>MAYOR DE EDAD</c:v>
                </c:pt>
                <c:pt idx="1">
                  <c:v>MENOR DE EDAD</c:v>
                </c:pt>
              </c:strCache>
            </c:strRef>
          </c:cat>
          <c:val>
            <c:numRef>
              <c:f>'2014'!$F$320:$F$321</c:f>
              <c:numCache>
                <c:formatCode>General</c:formatCode>
                <c:ptCount val="2"/>
                <c:pt idx="0">
                  <c:v>10</c:v>
                </c:pt>
                <c:pt idx="1">
                  <c:v>2</c:v>
                </c:pt>
              </c:numCache>
            </c:numRef>
          </c:val>
        </c:ser>
        <c:axId val="45686144"/>
        <c:axId val="45700224"/>
      </c:barChart>
      <c:catAx>
        <c:axId val="45686144"/>
        <c:scaling>
          <c:orientation val="minMax"/>
        </c:scaling>
        <c:axPos val="b"/>
        <c:tickLblPos val="nextTo"/>
        <c:crossAx val="45700224"/>
        <c:crosses val="autoZero"/>
        <c:auto val="1"/>
        <c:lblAlgn val="ctr"/>
        <c:lblOffset val="100"/>
      </c:catAx>
      <c:valAx>
        <c:axId val="45700224"/>
        <c:scaling>
          <c:orientation val="minMax"/>
        </c:scaling>
        <c:delete val="1"/>
        <c:axPos val="l"/>
        <c:numFmt formatCode="General" sourceLinked="1"/>
        <c:tickLblPos val="none"/>
        <c:crossAx val="45686144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Hoja3!$N$20</c:f>
              <c:strCache>
                <c:ptCount val="1"/>
                <c:pt idx="0">
                  <c:v>TOTAL DE ACCIDENTES</c:v>
                </c:pt>
              </c:strCache>
            </c:strRef>
          </c:tx>
          <c:dLbls>
            <c:showVal val="1"/>
          </c:dLbls>
          <c:cat>
            <c:strRef>
              <c:f>Hoja3!$M$21:$M$31</c:f>
              <c:strCache>
                <c:ptCount val="11"/>
                <c:pt idx="0">
                  <c:v>ALCANCE</c:v>
                </c:pt>
                <c:pt idx="1">
                  <c:v>ATROPELLO</c:v>
                </c:pt>
                <c:pt idx="2">
                  <c:v>CAIDA DE PASAJERO</c:v>
                </c:pt>
                <c:pt idx="3">
                  <c:v>CRUCERO</c:v>
                </c:pt>
                <c:pt idx="4">
                  <c:v>DIVERSO</c:v>
                </c:pt>
                <c:pt idx="5">
                  <c:v>ESTRELLAMIENTO</c:v>
                </c:pt>
                <c:pt idx="6">
                  <c:v>FRONTAL</c:v>
                </c:pt>
                <c:pt idx="7">
                  <c:v>LATERAL</c:v>
                </c:pt>
                <c:pt idx="8">
                  <c:v>SALIDA DE CAMINO</c:v>
                </c:pt>
                <c:pt idx="9">
                  <c:v>VOLCADURA</c:v>
                </c:pt>
                <c:pt idx="10">
                  <c:v>CAIDA DE PERSONA</c:v>
                </c:pt>
              </c:strCache>
            </c:strRef>
          </c:cat>
          <c:val>
            <c:numRef>
              <c:f>Hoja3!$N$21:$N$31</c:f>
              <c:numCache>
                <c:formatCode>General</c:formatCode>
                <c:ptCount val="11"/>
                <c:pt idx="0">
                  <c:v>18</c:v>
                </c:pt>
                <c:pt idx="1">
                  <c:v>6</c:v>
                </c:pt>
                <c:pt idx="2">
                  <c:v>0</c:v>
                </c:pt>
                <c:pt idx="3">
                  <c:v>17</c:v>
                </c:pt>
                <c:pt idx="4">
                  <c:v>8</c:v>
                </c:pt>
                <c:pt idx="5">
                  <c:v>30</c:v>
                </c:pt>
                <c:pt idx="6">
                  <c:v>14</c:v>
                </c:pt>
                <c:pt idx="7">
                  <c:v>14</c:v>
                </c:pt>
                <c:pt idx="8">
                  <c:v>5</c:v>
                </c:pt>
                <c:pt idx="9">
                  <c:v>4</c:v>
                </c:pt>
                <c:pt idx="10">
                  <c:v>1</c:v>
                </c:pt>
              </c:numCache>
            </c:numRef>
          </c:val>
        </c:ser>
        <c:axId val="45734528"/>
        <c:axId val="46166400"/>
      </c:barChart>
      <c:catAx>
        <c:axId val="45734528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es-MX"/>
          </a:p>
        </c:txPr>
        <c:crossAx val="46166400"/>
        <c:crosses val="autoZero"/>
        <c:auto val="1"/>
        <c:lblAlgn val="ctr"/>
        <c:lblOffset val="100"/>
      </c:catAx>
      <c:valAx>
        <c:axId val="46166400"/>
        <c:scaling>
          <c:orientation val="minMax"/>
        </c:scaling>
        <c:delete val="1"/>
        <c:axPos val="l"/>
        <c:numFmt formatCode="General" sourceLinked="1"/>
        <c:tickLblPos val="none"/>
        <c:crossAx val="45734528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18"/>
  <c:chart>
    <c:title>
      <c:tx>
        <c:rich>
          <a:bodyPr/>
          <a:lstStyle/>
          <a:p>
            <a:pPr>
              <a:defRPr/>
            </a:pPr>
            <a:r>
              <a:rPr lang="es-MX"/>
              <a:t>CLASIFICACIÓN Y CUANTIFICACIÓN </a:t>
            </a:r>
          </a:p>
          <a:p>
            <a:pPr>
              <a:defRPr/>
            </a:pPr>
            <a:r>
              <a:rPr lang="es-MX"/>
              <a:t>POR DE DÍA DE LA SEMANA 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Hoja4!$B$4:$B$10</c:f>
              <c:strCache>
                <c:ptCount val="7"/>
                <c:pt idx="0">
                  <c:v>LUNES</c:v>
                </c:pt>
                <c:pt idx="1">
                  <c:v>MARTES</c:v>
                </c:pt>
                <c:pt idx="2">
                  <c:v>MIÉRCOLES</c:v>
                </c:pt>
                <c:pt idx="3">
                  <c:v>JUEVES</c:v>
                </c:pt>
                <c:pt idx="4">
                  <c:v>VIERNES</c:v>
                </c:pt>
                <c:pt idx="5">
                  <c:v>SÁBADO</c:v>
                </c:pt>
                <c:pt idx="6">
                  <c:v>DOMINGO</c:v>
                </c:pt>
              </c:strCache>
            </c:strRef>
          </c:cat>
          <c:val>
            <c:numRef>
              <c:f>Hoja4!$J$4:$J$10</c:f>
              <c:numCache>
                <c:formatCode>General</c:formatCode>
                <c:ptCount val="7"/>
                <c:pt idx="0">
                  <c:v>19</c:v>
                </c:pt>
                <c:pt idx="1">
                  <c:v>9</c:v>
                </c:pt>
                <c:pt idx="2">
                  <c:v>7</c:v>
                </c:pt>
                <c:pt idx="3">
                  <c:v>8</c:v>
                </c:pt>
                <c:pt idx="4">
                  <c:v>18</c:v>
                </c:pt>
                <c:pt idx="5">
                  <c:v>31</c:v>
                </c:pt>
                <c:pt idx="6">
                  <c:v>27</c:v>
                </c:pt>
              </c:numCache>
            </c:numRef>
          </c:val>
        </c:ser>
        <c:axId val="46198784"/>
        <c:axId val="46200320"/>
      </c:barChart>
      <c:catAx>
        <c:axId val="4619878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5400000" vert="horz"/>
          <a:lstStyle/>
          <a:p>
            <a:pPr>
              <a:defRPr/>
            </a:pPr>
            <a:endParaRPr lang="es-MX"/>
          </a:p>
        </c:txPr>
        <c:crossAx val="46200320"/>
        <c:crosses val="autoZero"/>
        <c:auto val="1"/>
        <c:lblAlgn val="ctr"/>
        <c:lblOffset val="100"/>
      </c:catAx>
      <c:valAx>
        <c:axId val="46200320"/>
        <c:scaling>
          <c:orientation val="minMax"/>
        </c:scaling>
        <c:delete val="1"/>
        <c:axPos val="l"/>
        <c:numFmt formatCode="General" sourceLinked="1"/>
        <c:tickLblPos val="none"/>
        <c:crossAx val="46198784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plotArea>
      <c:layout/>
      <c:barChart>
        <c:barDir val="col"/>
        <c:grouping val="clustered"/>
        <c:ser>
          <c:idx val="0"/>
          <c:order val="0"/>
          <c:tx>
            <c:strRef>
              <c:f>Hoja3!$M$21</c:f>
              <c:strCache>
                <c:ptCount val="1"/>
                <c:pt idx="0">
                  <c:v>ALCANCE</c:v>
                </c:pt>
              </c:strCache>
            </c:strRef>
          </c:tx>
          <c:cat>
            <c:strRef>
              <c:f>Hoja3!$N$20:$Q$20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Hoja3!$N$21:$Q$21</c:f>
              <c:numCache>
                <c:formatCode>General</c:formatCode>
                <c:ptCount val="4"/>
                <c:pt idx="0">
                  <c:v>18</c:v>
                </c:pt>
                <c:pt idx="1">
                  <c:v>3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Hoja3!$M$22</c:f>
              <c:strCache>
                <c:ptCount val="1"/>
                <c:pt idx="0">
                  <c:v>ATROPELLO</c:v>
                </c:pt>
              </c:strCache>
            </c:strRef>
          </c:tx>
          <c:cat>
            <c:strRef>
              <c:f>Hoja3!$N$20:$Q$20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Hoja3!$N$22:$Q$22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8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Hoja3!$M$23</c:f>
              <c:strCache>
                <c:ptCount val="1"/>
                <c:pt idx="0">
                  <c:v>CAIDA DE PASAJERO</c:v>
                </c:pt>
              </c:strCache>
            </c:strRef>
          </c:tx>
          <c:cat>
            <c:strRef>
              <c:f>Hoja3!$N$20:$Q$20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Hoja3!$N$23:$Q$23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Hoja3!$M$24</c:f>
              <c:strCache>
                <c:ptCount val="1"/>
                <c:pt idx="0">
                  <c:v>CRUCERO</c:v>
                </c:pt>
              </c:strCache>
            </c:strRef>
          </c:tx>
          <c:cat>
            <c:strRef>
              <c:f>Hoja3!$N$20:$Q$20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Hoja3!$N$24:$Q$24</c:f>
              <c:numCache>
                <c:formatCode>General</c:formatCode>
                <c:ptCount val="4"/>
                <c:pt idx="0">
                  <c:v>17</c:v>
                </c:pt>
                <c:pt idx="1">
                  <c:v>5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Hoja3!$M$25</c:f>
              <c:strCache>
                <c:ptCount val="1"/>
                <c:pt idx="0">
                  <c:v>DIVERSO</c:v>
                </c:pt>
              </c:strCache>
            </c:strRef>
          </c:tx>
          <c:cat>
            <c:strRef>
              <c:f>Hoja3!$N$20:$Q$20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Hoja3!$N$25:$Q$25</c:f>
              <c:numCache>
                <c:formatCode>General</c:formatCode>
                <c:ptCount val="4"/>
                <c:pt idx="0">
                  <c:v>8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ser>
          <c:idx val="5"/>
          <c:order val="5"/>
          <c:tx>
            <c:strRef>
              <c:f>Hoja3!$M$26</c:f>
              <c:strCache>
                <c:ptCount val="1"/>
                <c:pt idx="0">
                  <c:v>ESTRELLAMIENTO</c:v>
                </c:pt>
              </c:strCache>
            </c:strRef>
          </c:tx>
          <c:cat>
            <c:strRef>
              <c:f>Hoja3!$N$20:$Q$20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Hoja3!$N$26:$Q$26</c:f>
              <c:numCache>
                <c:formatCode>General</c:formatCode>
                <c:ptCount val="4"/>
                <c:pt idx="0">
                  <c:v>30</c:v>
                </c:pt>
                <c:pt idx="1">
                  <c:v>2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</c:ser>
        <c:ser>
          <c:idx val="6"/>
          <c:order val="6"/>
          <c:tx>
            <c:strRef>
              <c:f>Hoja3!$M$27</c:f>
              <c:strCache>
                <c:ptCount val="1"/>
                <c:pt idx="0">
                  <c:v>FRONTAL</c:v>
                </c:pt>
              </c:strCache>
            </c:strRef>
          </c:tx>
          <c:cat>
            <c:strRef>
              <c:f>Hoja3!$N$20:$Q$20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Hoja3!$N$27:$Q$27</c:f>
              <c:numCache>
                <c:formatCode>General</c:formatCode>
                <c:ptCount val="4"/>
                <c:pt idx="0">
                  <c:v>14</c:v>
                </c:pt>
                <c:pt idx="1">
                  <c:v>5</c:v>
                </c:pt>
                <c:pt idx="2">
                  <c:v>11</c:v>
                </c:pt>
                <c:pt idx="3">
                  <c:v>0</c:v>
                </c:pt>
              </c:numCache>
            </c:numRef>
          </c:val>
        </c:ser>
        <c:ser>
          <c:idx val="7"/>
          <c:order val="7"/>
          <c:tx>
            <c:strRef>
              <c:f>Hoja3!$M$28</c:f>
              <c:strCache>
                <c:ptCount val="1"/>
                <c:pt idx="0">
                  <c:v>LATERAL</c:v>
                </c:pt>
              </c:strCache>
            </c:strRef>
          </c:tx>
          <c:cat>
            <c:strRef>
              <c:f>Hoja3!$N$20:$Q$20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Hoja3!$N$28:$Q$28</c:f>
              <c:numCache>
                <c:formatCode>General</c:formatCode>
                <c:ptCount val="4"/>
                <c:pt idx="0">
                  <c:v>14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ser>
          <c:idx val="8"/>
          <c:order val="8"/>
          <c:tx>
            <c:strRef>
              <c:f>Hoja3!$M$29</c:f>
              <c:strCache>
                <c:ptCount val="1"/>
                <c:pt idx="0">
                  <c:v>SALIDA DE CAMINO</c:v>
                </c:pt>
              </c:strCache>
            </c:strRef>
          </c:tx>
          <c:cat>
            <c:strRef>
              <c:f>Hoja3!$N$20:$Q$20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Hoja3!$N$29:$Q$29</c:f>
              <c:numCache>
                <c:formatCode>General</c:formatCode>
                <c:ptCount val="4"/>
                <c:pt idx="0">
                  <c:v>5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ser>
          <c:idx val="9"/>
          <c:order val="9"/>
          <c:tx>
            <c:strRef>
              <c:f>Hoja3!$M$30</c:f>
              <c:strCache>
                <c:ptCount val="1"/>
                <c:pt idx="0">
                  <c:v>VOLCADURA</c:v>
                </c:pt>
              </c:strCache>
            </c:strRef>
          </c:tx>
          <c:cat>
            <c:strRef>
              <c:f>Hoja3!$N$20:$Q$20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Hoja3!$N$30:$Q$30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ser>
          <c:idx val="10"/>
          <c:order val="10"/>
          <c:tx>
            <c:strRef>
              <c:f>Hoja3!$M$31</c:f>
              <c:strCache>
                <c:ptCount val="1"/>
                <c:pt idx="0">
                  <c:v>CAIDA DE PERSONA</c:v>
                </c:pt>
              </c:strCache>
            </c:strRef>
          </c:tx>
          <c:cat>
            <c:strRef>
              <c:f>Hoja3!$N$20:$Q$20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Hoja3!$N$31:$Q$31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46351104"/>
        <c:axId val="46352640"/>
      </c:barChart>
      <c:catAx>
        <c:axId val="46351104"/>
        <c:scaling>
          <c:orientation val="minMax"/>
        </c:scaling>
        <c:axPos val="b"/>
        <c:tickLblPos val="nextTo"/>
        <c:crossAx val="46352640"/>
        <c:crosses val="autoZero"/>
        <c:auto val="1"/>
        <c:lblAlgn val="ctr"/>
        <c:lblOffset val="100"/>
      </c:catAx>
      <c:valAx>
        <c:axId val="46352640"/>
        <c:scaling>
          <c:orientation val="minMax"/>
        </c:scaling>
        <c:delete val="1"/>
        <c:axPos val="l"/>
        <c:numFmt formatCode="General" sourceLinked="1"/>
        <c:tickLblPos val="none"/>
        <c:crossAx val="46351104"/>
        <c:crosses val="autoZero"/>
        <c:crossBetween val="between"/>
      </c:valAx>
      <c:dTable>
        <c:showHorzBorder val="1"/>
        <c:showVertBorder val="1"/>
        <c:showOutline val="1"/>
      </c:dTable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18"/>
  <c:chart>
    <c:autoTitleDeleted val="1"/>
    <c:plotArea>
      <c:layout>
        <c:manualLayout>
          <c:layoutTarget val="inner"/>
          <c:xMode val="edge"/>
          <c:yMode val="edge"/>
          <c:x val="9.9735848526955953E-2"/>
          <c:y val="0"/>
          <c:w val="0.9002641514730445"/>
          <c:h val="0.71106456692913389"/>
        </c:manualLayout>
      </c:layout>
      <c:barChart>
        <c:barDir val="col"/>
        <c:grouping val="clustered"/>
        <c:ser>
          <c:idx val="0"/>
          <c:order val="0"/>
          <c:tx>
            <c:strRef>
              <c:f>MENSUAL!$N$20</c:f>
              <c:strCache>
                <c:ptCount val="1"/>
                <c:pt idx="0">
                  <c:v>EBRIEDAD COMPLETA</c:v>
                </c:pt>
              </c:strCache>
            </c:strRef>
          </c:tx>
          <c:cat>
            <c:strRef>
              <c:f>MENSUAL!$O$19:$R$19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MENSUAL!$N$20:$R$20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MENSUAL!$N$21</c:f>
              <c:strCache>
                <c:ptCount val="1"/>
                <c:pt idx="0">
                  <c:v>EBRIEDAD INCOMPLETA</c:v>
                </c:pt>
              </c:strCache>
            </c:strRef>
          </c:tx>
          <c:cat>
            <c:strRef>
              <c:f>MENSUAL!$O$19:$R$19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MENSUAL!$N$21:$R$21</c:f>
              <c:numCache>
                <c:formatCode>General</c:formatCode>
                <c:ptCount val="5"/>
                <c:pt idx="0">
                  <c:v>0</c:v>
                </c:pt>
                <c:pt idx="1">
                  <c:v>14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MENSUAL!$N$22</c:f>
              <c:strCache>
                <c:ptCount val="1"/>
                <c:pt idx="0">
                  <c:v>NO EBRIEDAD</c:v>
                </c:pt>
              </c:strCache>
            </c:strRef>
          </c:tx>
          <c:cat>
            <c:strRef>
              <c:f>MENSUAL!$O$19:$R$19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MENSUAL!$N$22:$R$22</c:f>
              <c:numCache>
                <c:formatCode>General</c:formatCode>
                <c:ptCount val="5"/>
                <c:pt idx="0">
                  <c:v>0</c:v>
                </c:pt>
                <c:pt idx="1">
                  <c:v>86</c:v>
                </c:pt>
                <c:pt idx="2">
                  <c:v>24</c:v>
                </c:pt>
                <c:pt idx="3">
                  <c:v>38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MENSUAL!$N$23</c:f>
              <c:strCache>
                <c:ptCount val="1"/>
                <c:pt idx="0">
                  <c:v>SE DESCONOCE</c:v>
                </c:pt>
              </c:strCache>
            </c:strRef>
          </c:tx>
          <c:cat>
            <c:strRef>
              <c:f>MENSUAL!$O$19:$R$19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MENSUAL!$N$23:$R$23</c:f>
              <c:numCache>
                <c:formatCode>General</c:formatCode>
                <c:ptCount val="5"/>
                <c:pt idx="0">
                  <c:v>0</c:v>
                </c:pt>
                <c:pt idx="1">
                  <c:v>16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axId val="46754048"/>
        <c:axId val="46764032"/>
      </c:barChart>
      <c:catAx>
        <c:axId val="46754048"/>
        <c:scaling>
          <c:orientation val="minMax"/>
        </c:scaling>
        <c:axPos val="b"/>
        <c:numFmt formatCode="General" sourceLinked="1"/>
        <c:majorTickMark val="none"/>
        <c:tickLblPos val="nextTo"/>
        <c:crossAx val="46764032"/>
        <c:crosses val="autoZero"/>
        <c:auto val="1"/>
        <c:lblAlgn val="ctr"/>
        <c:lblOffset val="100"/>
      </c:catAx>
      <c:valAx>
        <c:axId val="4676403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46754048"/>
        <c:crosses val="autoZero"/>
        <c:crossBetween val="between"/>
      </c:valAx>
      <c:dTable>
        <c:showHorzBorder val="1"/>
        <c:showVertBorder val="1"/>
        <c:showOutline val="1"/>
      </c:dTable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D1623B-3DFF-434D-B3A7-B89DEF87E96A}" type="datetimeFigureOut">
              <a:rPr lang="es-MX" smtClean="0"/>
              <a:pPr/>
              <a:t>27/10/2015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8E0832-1092-4527-B734-DC4083A1874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99829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97100" y="696913"/>
            <a:ext cx="2616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799F5-6343-41DC-AB3F-EAD02F668938}" type="slidenum">
              <a:rPr lang="es-MX" smtClean="0"/>
              <a:pPr/>
              <a:t>1</a:t>
            </a:fld>
            <a:endParaRPr lang="es-MX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2</a:t>
            </a:fld>
            <a:endParaRPr lang="es-MX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3</a:t>
            </a:fld>
            <a:endParaRPr lang="es-MX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4</a:t>
            </a:fld>
            <a:endParaRPr lang="es-MX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27/10/2015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27/10/2015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27/10/2015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27/10/2015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27/10/2015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27/10/2015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27/10/2015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27/10/2015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27/10/2015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27/10/2015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27/10/2015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3BD02-C8BD-4257-8E5F-13E51ECBC2CB}" type="datetimeFigureOut">
              <a:rPr lang="es-MX" smtClean="0"/>
              <a:pPr/>
              <a:t>27/10/2015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PORTADA 1.jpg"/>
          <p:cNvPicPr>
            <a:picLocks noChangeAspect="1"/>
          </p:cNvPicPr>
          <p:nvPr/>
        </p:nvPicPr>
        <p:blipFill>
          <a:blip r:embed="rId3" cstate="print"/>
          <a:srcRect l="6688" t="6871" r="3538" b="12075"/>
          <a:stretch>
            <a:fillRect/>
          </a:stretch>
        </p:blipFill>
        <p:spPr>
          <a:xfrm>
            <a:off x="458670" y="285720"/>
            <a:ext cx="6156684" cy="457203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939534" y="8143900"/>
            <a:ext cx="188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SEPTIEMBRE 2015</a:t>
            </a:r>
          </a:p>
        </p:txBody>
      </p:sp>
    </p:spTree>
    <p:extLst>
      <p:ext uri="{BB962C8B-B14F-4D97-AF65-F5344CB8AC3E}">
        <p14:creationId xmlns:p14="http://schemas.microsoft.com/office/powerpoint/2010/main" xmlns="" val="162771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3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85728" y="1571604"/>
            <a:ext cx="635798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TRANSPARENCIA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SECRETARIA DE SEGURIDAD PÚBLICA 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VIALIDAD Y  TRÁNSITO DE CD. JUÁREZ, NUEVO LEÓN.</a:t>
            </a:r>
          </a:p>
          <a:p>
            <a:pPr algn="ctr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Del mismo Artículo 14 de la referida Ley de Transparencia y Acceso a la Información Pública del Estado de Nuevo León, dice: Además de lo señalado en el artículo 10, las Administraciones Públicas Municipales deberán hacer  pública en su portal de Internet la siguiente información: Pero en su Fracción VII, 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VII.-Estadísticas e indicadores del desempeño de los cuerpos de Seguridad, Tránsito y las demás entidades de la administración municipal;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  Se informa:</a:t>
            </a:r>
          </a:p>
          <a:p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INDICADORES  EN  CUANTO  A  SEGURIDAD  PÚBLICA  O  DE  POLICÍA </a:t>
            </a:r>
            <a:r>
              <a:rPr lang="es-MX" sz="1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CORRESPONDIENTE  DEL  01  AL 30 DE SEPTIEMBRE DE  2015.</a:t>
            </a:r>
          </a:p>
          <a:p>
            <a:endParaRPr lang="es-MX" sz="12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POLICÍA</a:t>
            </a:r>
          </a:p>
          <a:p>
            <a:pPr algn="r"/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Detenciones realizadas debidas a conductas de índoles delictivos y por infracciones administrativas en el mes de SEPTIEMBRE clasificadas por rangos de edades y género.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29 Gráfico"/>
          <p:cNvGraphicFramePr/>
          <p:nvPr/>
        </p:nvGraphicFramePr>
        <p:xfrm>
          <a:off x="142852" y="5286380"/>
          <a:ext cx="6466114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3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5" name="114 Rectángulo"/>
          <p:cNvSpPr/>
          <p:nvPr/>
        </p:nvSpPr>
        <p:spPr>
          <a:xfrm>
            <a:off x="357166" y="1500166"/>
            <a:ext cx="61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TRÁNSITO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Índices de accidentes registrados en el mes de SEPTIEMBRE 2015. Clasificados por tipos de accidentes.</a:t>
            </a:r>
          </a:p>
        </p:txBody>
      </p:sp>
      <p:graphicFrame>
        <p:nvGraphicFramePr>
          <p:cNvPr id="11" name="4 Gráfico"/>
          <p:cNvGraphicFramePr/>
          <p:nvPr/>
        </p:nvGraphicFramePr>
        <p:xfrm>
          <a:off x="0" y="2285984"/>
          <a:ext cx="68580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1 Gráfico"/>
          <p:cNvGraphicFramePr/>
          <p:nvPr/>
        </p:nvGraphicFramePr>
        <p:xfrm>
          <a:off x="0" y="5572132"/>
          <a:ext cx="6858000" cy="3571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3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5" name="114 Rectángulo"/>
          <p:cNvSpPr/>
          <p:nvPr/>
        </p:nvSpPr>
        <p:spPr>
          <a:xfrm>
            <a:off x="357166" y="1500166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TRÁNSITO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357166" y="7786710"/>
            <a:ext cx="6143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 los accidentes con lesionados indicados en la gráfica, hubo algunos que ocasionaron  04 lesionados en un solo parte de accidente.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Cabe destacar que los sucesos con lesionados quedan de oficio a disposición del Ministerio Publico.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5 Gráfico"/>
          <p:cNvGraphicFramePr/>
          <p:nvPr/>
        </p:nvGraphicFramePr>
        <p:xfrm>
          <a:off x="-1" y="1357290"/>
          <a:ext cx="6858001" cy="6500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357166" y="6429389"/>
            <a:ext cx="614366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Llegándose a registrar 117 accidentes con 27 lesionados y 1 muertes observados en el mes de SEPTIEMBRE.</a:t>
            </a:r>
          </a:p>
          <a:p>
            <a:pPr algn="r"/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Los cruceros con mayor número de accidentes registrados en el mes de mayo :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1° </a:t>
            </a:r>
            <a:r>
              <a:rPr lang="es-MX" sz="1000" dirty="0" err="1" smtClean="0">
                <a:latin typeface="Arial" pitchFamily="34" charset="0"/>
                <a:cs typeface="Arial" pitchFamily="34" charset="0"/>
              </a:rPr>
              <a:t>Carr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. Reynosa y Km. 20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                          2°Arturo B. De La Garza y San Roque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3° Carr. Roque y Eloy Cavazos.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4° San Roque y </a:t>
            </a:r>
            <a:r>
              <a:rPr lang="es-MX" sz="1000" smtClean="0">
                <a:latin typeface="Arial" pitchFamily="34" charset="0"/>
                <a:cs typeface="Arial" pitchFamily="34" charset="0"/>
              </a:rPr>
              <a:t>Monte Kristal.</a:t>
            </a:r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                          </a:t>
            </a:r>
          </a:p>
          <a:p>
            <a:pPr algn="just"/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2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2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28604" y="8519726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latin typeface="Arial" pitchFamily="34" charset="0"/>
                <a:cs typeface="Arial" pitchFamily="34" charset="0"/>
              </a:rPr>
              <a:t>VGP</a:t>
            </a:r>
          </a:p>
          <a:p>
            <a:r>
              <a:rPr lang="es-MX" sz="800" dirty="0" smtClean="0">
                <a:latin typeface="Arial" pitchFamily="34" charset="0"/>
                <a:cs typeface="Arial" pitchFamily="34" charset="0"/>
              </a:rPr>
              <a:t>mgga*</a:t>
            </a:r>
          </a:p>
        </p:txBody>
      </p:sp>
      <p:graphicFrame>
        <p:nvGraphicFramePr>
          <p:cNvPr id="9" name="11 Gráfico"/>
          <p:cNvGraphicFramePr/>
          <p:nvPr/>
        </p:nvGraphicFramePr>
        <p:xfrm>
          <a:off x="0" y="1142976"/>
          <a:ext cx="6858000" cy="5381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4495</TotalTime>
  <Words>75</Words>
  <Application>Microsoft Office PowerPoint</Application>
  <PresentationFormat>Presentación en pantalla (4:3)</PresentationFormat>
  <Paragraphs>71</Paragraphs>
  <Slides>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Diapositiva 1</vt:lpstr>
      <vt:lpstr>Diapositiva 2</vt:lpstr>
      <vt:lpstr>Diapositiva 3</vt:lpstr>
      <vt:lpstr>Diapositiva 4</vt:lpstr>
      <vt:lpstr>Diapositiva 5</vt:lpstr>
    </vt:vector>
  </TitlesOfParts>
  <Company>Hogar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Junior</dc:creator>
  <cp:lastModifiedBy>luis michel</cp:lastModifiedBy>
  <cp:revision>248</cp:revision>
  <cp:lastPrinted>2013-04-09T01:32:33Z</cp:lastPrinted>
  <dcterms:created xsi:type="dcterms:W3CDTF">2013-05-04T00:53:54Z</dcterms:created>
  <dcterms:modified xsi:type="dcterms:W3CDTF">2015-10-27T19:39:46Z</dcterms:modified>
</cp:coreProperties>
</file>